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23"/>
  </p:notesMasterIdLst>
  <p:handoutMasterIdLst>
    <p:handoutMasterId r:id="rId24"/>
  </p:handoutMasterIdLst>
  <p:sldIdLst>
    <p:sldId id="322" r:id="rId2"/>
    <p:sldId id="352" r:id="rId3"/>
    <p:sldId id="364" r:id="rId4"/>
    <p:sldId id="365" r:id="rId5"/>
    <p:sldId id="363" r:id="rId6"/>
    <p:sldId id="357" r:id="rId7"/>
    <p:sldId id="349" r:id="rId8"/>
    <p:sldId id="366" r:id="rId9"/>
    <p:sldId id="355" r:id="rId10"/>
    <p:sldId id="358" r:id="rId11"/>
    <p:sldId id="353" r:id="rId12"/>
    <p:sldId id="367" r:id="rId13"/>
    <p:sldId id="368" r:id="rId14"/>
    <p:sldId id="369" r:id="rId15"/>
    <p:sldId id="370" r:id="rId16"/>
    <p:sldId id="371" r:id="rId17"/>
    <p:sldId id="361" r:id="rId18"/>
    <p:sldId id="348" r:id="rId19"/>
    <p:sldId id="350" r:id="rId20"/>
    <p:sldId id="354" r:id="rId21"/>
    <p:sldId id="362" r:id="rId22"/>
  </p:sldIdLst>
  <p:sldSz cx="10688638" cy="7562850"/>
  <p:notesSz cx="6797675" cy="9874250"/>
  <p:defaultTextStyle>
    <a:defPPr>
      <a:defRPr lang="it-IT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panunzio" initials="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A4E7"/>
    <a:srgbClr val="0992E7"/>
    <a:srgbClr val="0099CC"/>
    <a:srgbClr val="00BFFF"/>
    <a:srgbClr val="006C9A"/>
    <a:srgbClr val="E9EFF7"/>
    <a:srgbClr val="57D3FF"/>
    <a:srgbClr val="007F95"/>
    <a:srgbClr val="A7E7D6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14" autoAdjust="0"/>
    <p:restoredTop sz="96745" autoAdjust="0"/>
  </p:normalViewPr>
  <p:slideViewPr>
    <p:cSldViewPr snapToGrid="0" snapToObjects="1">
      <p:cViewPr>
        <p:scale>
          <a:sx n="66" d="100"/>
          <a:sy n="66" d="100"/>
        </p:scale>
        <p:origin x="-1146" y="-804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8"/>
      </p:cViewPr>
      <p:guideLst>
        <p:guide orient="horz" pos="3111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DAB408-CC06-4AB0-B25E-BF53F5DA2E1A}" type="datetimeFigureOut">
              <a:rPr lang="it-IT"/>
              <a:pPr/>
              <a:t>13/04/2018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8CF12-C46A-49B4-87C0-A05CA5058405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33752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8ACC02-0114-4E94-8054-1B0C5291D403}" type="datetimeFigureOut">
              <a:rPr lang="it-IT"/>
              <a:pPr/>
              <a:t>13/04/2018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39775"/>
            <a:ext cx="52324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ACEEB7-95F4-4E02-82F9-8CC06EB91898}" type="slidenum">
              <a:rPr lang="it-IT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42422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5207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414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636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843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725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725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5261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5261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6655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725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72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9333332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508878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70" y="334384"/>
            <a:ext cx="2809479" cy="711643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8" y="334384"/>
            <a:ext cx="8255859" cy="711643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2934481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720725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84850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20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8617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bg>
      <p:bgPr>
        <a:solidFill>
          <a:srgbClr val="A6A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640138"/>
            <a:ext cx="7035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055239" y="294030"/>
            <a:ext cx="8428486" cy="10515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4080"/>
              </a:lnSpc>
              <a:spcBef>
                <a:spcPts val="0"/>
              </a:spcBef>
              <a:defRPr sz="3400" b="0" i="0">
                <a:solidFill>
                  <a:schemeClr val="bg1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1055239" y="1543479"/>
            <a:ext cx="7056437" cy="3847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500">
                <a:solidFill>
                  <a:srgbClr val="333333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/>
          </p:nvPr>
        </p:nvSpPr>
        <p:spPr>
          <a:xfrm>
            <a:off x="7448550" y="5726113"/>
            <a:ext cx="3240088" cy="52322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6"/>
          </p:nvPr>
        </p:nvSpPr>
        <p:spPr>
          <a:xfrm>
            <a:off x="7448550" y="5987723"/>
            <a:ext cx="3240088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7"/>
          </p:nvPr>
        </p:nvSpPr>
        <p:spPr>
          <a:xfrm>
            <a:off x="7448550" y="7100888"/>
            <a:ext cx="2043113" cy="261937"/>
          </a:xfrm>
        </p:spPr>
        <p:txBody>
          <a:bodyPr/>
          <a:lstStyle>
            <a:lvl1pPr algn="l"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1066800" y="7102475"/>
            <a:ext cx="4476750" cy="260350"/>
          </a:xfrm>
        </p:spPr>
        <p:txBody>
          <a:bodyPr/>
          <a:lstStyle>
            <a:lvl1pPr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3581562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66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1391995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52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1904551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51" indent="0">
              <a:buNone/>
              <a:defRPr sz="2300" b="1"/>
            </a:lvl2pPr>
            <a:lvl3pPr marL="1042100" indent="0">
              <a:buNone/>
              <a:defRPr sz="2100" b="1"/>
            </a:lvl3pPr>
            <a:lvl4pPr marL="1563149" indent="0">
              <a:buNone/>
              <a:defRPr sz="1800" b="1"/>
            </a:lvl4pPr>
            <a:lvl5pPr marL="2084200" indent="0">
              <a:buNone/>
              <a:defRPr sz="1800" b="1"/>
            </a:lvl5pPr>
            <a:lvl6pPr marL="2605248" indent="0">
              <a:buNone/>
              <a:defRPr sz="1800" b="1"/>
            </a:lvl6pPr>
            <a:lvl7pPr marL="3126300" indent="0">
              <a:buNone/>
              <a:defRPr sz="1800" b="1"/>
            </a:lvl7pPr>
            <a:lvl8pPr marL="3647349" indent="0">
              <a:buNone/>
              <a:defRPr sz="1800" b="1"/>
            </a:lvl8pPr>
            <a:lvl9pPr marL="4168400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51" indent="0">
              <a:buNone/>
              <a:defRPr sz="2300" b="1"/>
            </a:lvl2pPr>
            <a:lvl3pPr marL="1042100" indent="0">
              <a:buNone/>
              <a:defRPr sz="2100" b="1"/>
            </a:lvl3pPr>
            <a:lvl4pPr marL="1563149" indent="0">
              <a:buNone/>
              <a:defRPr sz="1800" b="1"/>
            </a:lvl4pPr>
            <a:lvl5pPr marL="2084200" indent="0">
              <a:buNone/>
              <a:defRPr sz="1800" b="1"/>
            </a:lvl5pPr>
            <a:lvl6pPr marL="2605248" indent="0">
              <a:buNone/>
              <a:defRPr sz="1800" b="1"/>
            </a:lvl6pPr>
            <a:lvl7pPr marL="3126300" indent="0">
              <a:buNone/>
              <a:defRPr sz="1800" b="1"/>
            </a:lvl7pPr>
            <a:lvl8pPr marL="3647349" indent="0">
              <a:buNone/>
              <a:defRPr sz="1800" b="1"/>
            </a:lvl8pPr>
            <a:lvl9pPr marL="4168400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2629029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149957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2929148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21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51" indent="0">
              <a:buNone/>
              <a:defRPr sz="1400"/>
            </a:lvl2pPr>
            <a:lvl3pPr marL="1042100" indent="0">
              <a:buNone/>
              <a:defRPr sz="1100"/>
            </a:lvl3pPr>
            <a:lvl4pPr marL="1563149" indent="0">
              <a:buNone/>
              <a:defRPr sz="1000"/>
            </a:lvl4pPr>
            <a:lvl5pPr marL="2084200" indent="0">
              <a:buNone/>
              <a:defRPr sz="1000"/>
            </a:lvl5pPr>
            <a:lvl6pPr marL="2605248" indent="0">
              <a:buNone/>
              <a:defRPr sz="1000"/>
            </a:lvl6pPr>
            <a:lvl7pPr marL="3126300" indent="0">
              <a:buNone/>
              <a:defRPr sz="1000"/>
            </a:lvl7pPr>
            <a:lvl8pPr marL="3647349" indent="0">
              <a:buNone/>
              <a:defRPr sz="1000"/>
            </a:lvl8pPr>
            <a:lvl9pPr marL="41684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5027236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051" indent="0">
              <a:buNone/>
              <a:defRPr sz="3200"/>
            </a:lvl2pPr>
            <a:lvl3pPr marL="1042100" indent="0">
              <a:buNone/>
              <a:defRPr sz="2700"/>
            </a:lvl3pPr>
            <a:lvl4pPr marL="1563149" indent="0">
              <a:buNone/>
              <a:defRPr sz="2300"/>
            </a:lvl4pPr>
            <a:lvl5pPr marL="2084200" indent="0">
              <a:buNone/>
              <a:defRPr sz="2300"/>
            </a:lvl5pPr>
            <a:lvl6pPr marL="2605248" indent="0">
              <a:buNone/>
              <a:defRPr sz="2300"/>
            </a:lvl6pPr>
            <a:lvl7pPr marL="3126300" indent="0">
              <a:buNone/>
              <a:defRPr sz="2300"/>
            </a:lvl7pPr>
            <a:lvl8pPr marL="3647349" indent="0">
              <a:buNone/>
              <a:defRPr sz="2300"/>
            </a:lvl8pPr>
            <a:lvl9pPr marL="4168400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51" indent="0">
              <a:buNone/>
              <a:defRPr sz="1400"/>
            </a:lvl2pPr>
            <a:lvl3pPr marL="1042100" indent="0">
              <a:buNone/>
              <a:defRPr sz="1100"/>
            </a:lvl3pPr>
            <a:lvl4pPr marL="1563149" indent="0">
              <a:buNone/>
              <a:defRPr sz="1000"/>
            </a:lvl4pPr>
            <a:lvl5pPr marL="2084200" indent="0">
              <a:buNone/>
              <a:defRPr sz="1000"/>
            </a:lvl5pPr>
            <a:lvl6pPr marL="2605248" indent="0">
              <a:buNone/>
              <a:defRPr sz="1000"/>
            </a:lvl6pPr>
            <a:lvl7pPr marL="3126300" indent="0">
              <a:buNone/>
              <a:defRPr sz="1000"/>
            </a:lvl7pPr>
            <a:lvl8pPr marL="3647349" indent="0">
              <a:buNone/>
              <a:defRPr sz="1000"/>
            </a:lvl8pPr>
            <a:lvl9pPr marL="41684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1269700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  <a:prstGeom prst="rect">
            <a:avLst/>
          </a:prstGeom>
        </p:spPr>
        <p:txBody>
          <a:bodyPr vert="horz" lIns="104210" tIns="52105" rIns="104210" bIns="5210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764672"/>
            <a:ext cx="9619774" cy="4991131"/>
          </a:xfrm>
          <a:prstGeom prst="rect">
            <a:avLst/>
          </a:prstGeom>
        </p:spPr>
        <p:txBody>
          <a:bodyPr vert="horz" lIns="104210" tIns="52105" rIns="104210" bIns="5210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233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79" r:id="rId13"/>
  </p:sldLayoutIdLst>
  <p:hf hdr="0" dt="0"/>
  <p:txStyles>
    <p:titleStyle>
      <a:lvl1pPr algn="ctr" defTabSz="10421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783" indent="-390783" algn="l" defTabSz="1042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706" indent="-325657" algn="l" defTabSz="1042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625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674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24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774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825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874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925" indent="-260523" algn="l" defTabSz="1042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51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149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248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3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349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400" algn="l" defTabSz="104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volazionidgiai.invitalia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volazionidgiai.invitalia.it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volazionidgiai.invitali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Foglio_di_lavoro_di_Microsoft_Office_Excel1.xlsx"/><Relationship Id="rId5" Type="http://schemas.openxmlformats.org/officeDocument/2006/relationships/image" Target="../media/image2.png"/><Relationship Id="rId4" Type="http://schemas.openxmlformats.org/officeDocument/2006/relationships/hyperlink" Target="https://agevolazionidgiai.invitalia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volazionidgiai.invitalia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volazionidgiai.invitalia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evolazionidgiai.invitalia.it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gevolazionidgiai.invitalia.i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agevolazionidgiai.invitalia.i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08000" y="1650077"/>
            <a:ext cx="9752013" cy="43034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vert="horz" lIns="104210" tIns="52105" rIns="104210" bIns="52105" rtlCol="0" anchor="ctr">
            <a:normAutofit fontScale="97500"/>
          </a:bodyPr>
          <a:lstStyle/>
          <a:p>
            <a:pPr algn="ctr" defTabSz="1042100">
              <a:lnSpc>
                <a:spcPct val="170000"/>
              </a:lnSpc>
            </a:pPr>
            <a:r>
              <a:rPr lang="it-IT" sz="2800" b="1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+mj-cs"/>
              </a:rPr>
              <a:t>ZONE FRANCHE URBANE</a:t>
            </a:r>
            <a:br>
              <a:rPr lang="it-IT" sz="2800" b="1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+mj-cs"/>
              </a:rPr>
            </a:br>
            <a:r>
              <a:rPr lang="it-IT" sz="2800" b="1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+mj-cs"/>
              </a:rPr>
              <a:t>DM 6 giugno </a:t>
            </a:r>
            <a:r>
              <a:rPr lang="it-IT" sz="2800" b="1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+mj-cs"/>
              </a:rPr>
              <a:t>2017</a:t>
            </a:r>
          </a:p>
          <a:p>
            <a:pPr algn="ctr" defTabSz="1042100">
              <a:lnSpc>
                <a:spcPct val="170000"/>
              </a:lnSpc>
            </a:pPr>
            <a:r>
              <a:rPr lang="it-IT" sz="2800" b="1" i="1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+mj-cs"/>
              </a:rPr>
              <a:t>Come fare domanda </a:t>
            </a:r>
            <a:endParaRPr lang="it-IT" sz="2800" b="1" i="1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  <a:cs typeface="+mj-cs"/>
            </a:endParaRPr>
          </a:p>
        </p:txBody>
      </p:sp>
      <p:sp>
        <p:nvSpPr>
          <p:cNvPr id="5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92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72000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registro Imprese - </a:t>
            </a:r>
            <a:r>
              <a:rPr lang="it-IT" dirty="0" smtClean="0"/>
              <a:t>Anagrafica</a:t>
            </a:r>
            <a:endParaRPr lang="it-IT" dirty="0"/>
          </a:p>
        </p:txBody>
      </p:sp>
      <p:sp>
        <p:nvSpPr>
          <p:cNvPr id="8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2" y="958408"/>
            <a:ext cx="9578975" cy="55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810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metto 1 6"/>
          <p:cNvSpPr/>
          <p:nvPr/>
        </p:nvSpPr>
        <p:spPr>
          <a:xfrm>
            <a:off x="6540632" y="4810747"/>
            <a:ext cx="2241550" cy="48577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it-IT" sz="800" kern="12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Quando l’utente è legale rappresentante di un’impresa  potrà selezionare il codice fiscale dell’impresa e aggiungerla al sistema</a:t>
            </a:r>
            <a:endParaRPr lang="it-IT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Fumetto 1 7"/>
          <p:cNvSpPr/>
          <p:nvPr/>
        </p:nvSpPr>
        <p:spPr>
          <a:xfrm>
            <a:off x="1480896" y="5395912"/>
            <a:ext cx="2178050" cy="44132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it-IT" sz="800" kern="12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Questo pulsante permette di condurre l’utente alla sezione di inserimento dei delegati </a:t>
            </a:r>
            <a:endParaRPr lang="it-IT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47299"/>
            <a:ext cx="10140950" cy="60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72000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dichiarati dall’utente - </a:t>
            </a:r>
            <a:r>
              <a:rPr lang="it-IT" dirty="0" smtClean="0"/>
              <a:t>Firmatario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6959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72000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dichiarati dall’utente - </a:t>
            </a:r>
            <a:r>
              <a:rPr lang="it-IT" dirty="0" smtClean="0"/>
              <a:t>Dichiarazioni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1095970"/>
            <a:ext cx="7757954" cy="5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8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72000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dichiarati dall’utente - </a:t>
            </a:r>
            <a:r>
              <a:rPr lang="it-IT" dirty="0" smtClean="0"/>
              <a:t>Localizzazione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245"/>
            <a:ext cx="10688638" cy="60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97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27804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dichiarati dall’utente </a:t>
            </a:r>
            <a:r>
              <a:rPr lang="it-IT" dirty="0" smtClean="0"/>
              <a:t>– Agevolazione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245"/>
            <a:ext cx="10688638" cy="60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81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72000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dichiarati dall’utente </a:t>
            </a:r>
            <a:r>
              <a:rPr lang="it-IT" dirty="0" smtClean="0"/>
              <a:t>– De </a:t>
            </a:r>
            <a:r>
              <a:rPr lang="it-IT" dirty="0" err="1" smtClean="0"/>
              <a:t>Minimis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5" y="1136074"/>
            <a:ext cx="9746451" cy="550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053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720000" y="400645"/>
            <a:ext cx="6386500" cy="307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Dati generici dichiarati dall’utente </a:t>
            </a:r>
            <a:r>
              <a:rPr lang="it-IT" dirty="0" smtClean="0"/>
              <a:t>– Soci/Familiari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00" y="1039014"/>
            <a:ext cx="9540013" cy="5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669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fld id="{FBEE2D5E-C198-4E98-B627-847D11977645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0" y="1072714"/>
            <a:ext cx="10688638" cy="5480486"/>
            <a:chOff x="0" y="1072714"/>
            <a:chExt cx="10688638" cy="548048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72714"/>
              <a:ext cx="10688638" cy="5176680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304800" y="5895975"/>
              <a:ext cx="3152775" cy="65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474" y="2419263"/>
            <a:ext cx="2413026" cy="4953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4039"/>
            <a:ext cx="10688638" cy="495477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062086" y="2324100"/>
            <a:ext cx="2466832" cy="406571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524" y="2382892"/>
            <a:ext cx="2413026" cy="48577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04800" y="186247"/>
            <a:ext cx="53435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6C9A"/>
                </a:solidFill>
              </a:rPr>
              <a:t>Sintesi istanza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9807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20000" y="19049"/>
            <a:ext cx="8652600" cy="643403"/>
          </a:xfrm>
        </p:spPr>
        <p:txBody>
          <a:bodyPr/>
          <a:lstStyle/>
          <a:p>
            <a:pPr algn="l"/>
            <a:r>
              <a:rPr lang="it-IT" dirty="0">
                <a:solidFill>
                  <a:srgbClr val="006C9A"/>
                </a:solidFill>
              </a:rPr>
              <a:t>Controlli sui dati e sulle dichiarazioni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fld id="{FBEE2D5E-C198-4E98-B627-847D11977645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0097" y="1200716"/>
            <a:ext cx="1035538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/>
              <a:t>I Controlli si caratterizzano fondamentalmente nelle seguenti tipologie: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900" dirty="0"/>
              <a:t>Controlli formali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it-IT" sz="1900" b="1" dirty="0"/>
              <a:t>Presenza e formato dei dati obbligatori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it-IT" sz="1900" b="1" dirty="0"/>
              <a:t>Presenza e formato di allegati obbligatori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it-IT" sz="1900" b="1" dirty="0"/>
              <a:t>Controllo importo ex </a:t>
            </a:r>
            <a:r>
              <a:rPr lang="it-IT" sz="1900" b="1" i="1" dirty="0"/>
              <a:t>de </a:t>
            </a:r>
            <a:r>
              <a:rPr lang="it-IT" sz="1900" b="1" i="1" dirty="0" err="1" smtClean="0"/>
              <a:t>minimis</a:t>
            </a:r>
            <a:endParaRPr lang="it-IT" sz="1900" b="1" dirty="0"/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it-IT" sz="1900" b="1" dirty="0"/>
              <a:t>Controllo su soggetto delegato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it-IT" sz="1900" b="1" dirty="0"/>
              <a:t>Verifica integrità del modulo di istanza rispetto a quanto compilato sul sistema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it-IT" sz="1900" b="1" dirty="0"/>
              <a:t>Firma digitale del modulo valida e a cura del soggetto compilatore</a:t>
            </a:r>
          </a:p>
          <a:p>
            <a:pPr lvl="1" indent="0"/>
            <a:endParaRPr lang="it-IT" sz="19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900" dirty="0"/>
              <a:t>Controlli Dati Registro Imprese</a:t>
            </a:r>
          </a:p>
          <a:p>
            <a:pPr marL="977900" lvl="1" indent="-457200">
              <a:buFont typeface="+mj-lt"/>
              <a:buAutoNum type="arabicPeriod"/>
            </a:pPr>
            <a:r>
              <a:rPr lang="it-IT" sz="1900" b="1" dirty="0"/>
              <a:t>PEC valorizzata e funzionante</a:t>
            </a:r>
          </a:p>
          <a:p>
            <a:pPr marL="977900" lvl="1" indent="-457200">
              <a:buFont typeface="+mj-lt"/>
              <a:buAutoNum type="arabicPeriod"/>
            </a:pPr>
            <a:r>
              <a:rPr lang="it-IT" sz="1900" b="1" dirty="0"/>
              <a:t>Data di costituzione </a:t>
            </a:r>
          </a:p>
          <a:p>
            <a:pPr marL="977900" lvl="1" indent="-457200">
              <a:buFont typeface="+mj-lt"/>
              <a:buAutoNum type="arabicPeriod"/>
            </a:pPr>
            <a:r>
              <a:rPr lang="it-IT" sz="1900" b="1" dirty="0"/>
              <a:t>Data di iscrizione </a:t>
            </a:r>
          </a:p>
          <a:p>
            <a:pPr marL="977900" lvl="1" indent="-457200">
              <a:buFont typeface="+mj-lt"/>
              <a:buAutoNum type="arabicPeriod"/>
            </a:pPr>
            <a:r>
              <a:rPr lang="it-IT" sz="1900" b="1" dirty="0"/>
              <a:t>Unità locali in ZFU </a:t>
            </a:r>
          </a:p>
          <a:p>
            <a:pPr marL="977900" lvl="1" indent="-457200">
              <a:buFont typeface="+mj-lt"/>
              <a:buAutoNum type="arabicPeriod"/>
            </a:pPr>
            <a:r>
              <a:rPr lang="it-IT" sz="1900" b="1" dirty="0"/>
              <a:t>Liquidazione/Procedure concorsuali</a:t>
            </a:r>
          </a:p>
          <a:p>
            <a:pPr marL="977900" lvl="1" indent="-457200">
              <a:buFont typeface="+mj-lt"/>
              <a:buAutoNum type="arabicPeriod"/>
            </a:pPr>
            <a:r>
              <a:rPr lang="it-IT" sz="1900" b="1" dirty="0"/>
              <a:t>Settore attività </a:t>
            </a:r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853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29500" y="321379"/>
            <a:ext cx="9300300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006C9A"/>
                </a:solidFill>
              </a:rPr>
              <a:t>Focus Dati Registro Imprese: Controlli Bloccanti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fld id="{FBEE2D5E-C198-4E98-B627-847D11977645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0097" y="888006"/>
            <a:ext cx="1035538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/>
              <a:t>Controlli Bloccanti su Dati Registro Imprese:</a:t>
            </a:r>
            <a:r>
              <a:rPr lang="it-IT" sz="1800" dirty="0"/>
              <a:t>  sono effettuati in maniera preventiva al momento della scelta dell’impresa per cui avviare la compilazione della istanza. Se il controllo da esito negativo l’utente non potrà proseguire nella compilazione dell’istanza</a:t>
            </a:r>
            <a:br>
              <a:rPr lang="it-IT" sz="1800" dirty="0"/>
            </a:br>
            <a:endParaRPr lang="it-IT" sz="2000" dirty="0"/>
          </a:p>
          <a:p>
            <a:pPr marL="977900" lvl="1" indent="-457200">
              <a:buFont typeface="+mj-lt"/>
              <a:buAutoNum type="arabicPeriod"/>
            </a:pPr>
            <a:r>
              <a:rPr lang="it-IT" sz="1800" b="1" dirty="0"/>
              <a:t>PEC </a:t>
            </a:r>
            <a:br>
              <a:rPr lang="it-IT" sz="1800" b="1" dirty="0"/>
            </a:br>
            <a:r>
              <a:rPr lang="it-IT" sz="1800" b="1" dirty="0"/>
              <a:t> </a:t>
            </a:r>
            <a:r>
              <a:rPr lang="it-IT" sz="1800" dirty="0"/>
              <a:t>Bloccante quando il dato non è valorizzato e la PEC non è funzionante</a:t>
            </a:r>
            <a:endParaRPr lang="it-IT" sz="1800" b="1" dirty="0"/>
          </a:p>
          <a:p>
            <a:pPr marL="977900" lvl="1" indent="-457200">
              <a:buFont typeface="+mj-lt"/>
              <a:buAutoNum type="arabicPeriod"/>
            </a:pPr>
            <a:r>
              <a:rPr lang="it-IT" sz="1800" b="1" dirty="0"/>
              <a:t>Data di Costituzione </a:t>
            </a:r>
          </a:p>
          <a:p>
            <a:pPr lvl="2" indent="0"/>
            <a:r>
              <a:rPr lang="it-IT" sz="1800" dirty="0"/>
              <a:t>Bloccante quando il dato </a:t>
            </a:r>
            <a:r>
              <a:rPr lang="it-IT" sz="1800" dirty="0" smtClean="0"/>
              <a:t>non è </a:t>
            </a:r>
            <a:r>
              <a:rPr lang="it-IT" sz="1800" dirty="0"/>
              <a:t>valorizzato </a:t>
            </a:r>
          </a:p>
          <a:p>
            <a:pPr marL="863600" lvl="1" indent="-342900">
              <a:buFont typeface="+mj-lt"/>
              <a:buAutoNum type="arabicPeriod"/>
            </a:pPr>
            <a:r>
              <a:rPr lang="it-IT" sz="1800" b="1" dirty="0"/>
              <a:t>   Impresa Attiva: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   Parametri bloccanti (data inizio attività)</a:t>
            </a:r>
          </a:p>
          <a:p>
            <a:pPr marL="977900" lvl="1" indent="-457200">
              <a:buFont typeface="+mj-lt"/>
              <a:buAutoNum type="arabicPeriod" startAt="3"/>
            </a:pPr>
            <a:r>
              <a:rPr lang="it-IT" sz="1800" b="1" dirty="0"/>
              <a:t>Unità locali in ZFU (UL presente </a:t>
            </a:r>
            <a:r>
              <a:rPr lang="it-IT" sz="1800" b="1" dirty="0" smtClean="0"/>
              <a:t>nel comune </a:t>
            </a:r>
            <a:r>
              <a:rPr lang="it-IT" sz="1800" b="1" dirty="0"/>
              <a:t>della ZFU)</a:t>
            </a:r>
          </a:p>
          <a:p>
            <a:pPr lvl="2" indent="0"/>
            <a:r>
              <a:rPr lang="it-IT" sz="1800" dirty="0"/>
              <a:t>Bloccante se non risulta almeno una </a:t>
            </a:r>
            <a:r>
              <a:rPr lang="it-IT" sz="1800" b="1" dirty="0"/>
              <a:t>localizzazione</a:t>
            </a:r>
            <a:r>
              <a:rPr lang="it-IT" sz="1800" dirty="0"/>
              <a:t> </a:t>
            </a:r>
            <a:r>
              <a:rPr lang="it-IT" sz="1800" dirty="0" smtClean="0"/>
              <a:t> nel comune </a:t>
            </a:r>
            <a:r>
              <a:rPr lang="it-IT" sz="1800" dirty="0"/>
              <a:t>della ZFU</a:t>
            </a:r>
          </a:p>
          <a:p>
            <a:pPr marL="977900" lvl="1" indent="-457200">
              <a:buFont typeface="+mj-lt"/>
              <a:buAutoNum type="arabicPeriod" startAt="3"/>
            </a:pPr>
            <a:r>
              <a:rPr lang="it-IT" sz="1800" b="1" dirty="0"/>
              <a:t>Settore attività (codici </a:t>
            </a:r>
            <a:r>
              <a:rPr lang="it-IT" sz="1800" b="1" dirty="0" err="1"/>
              <a:t>ateco</a:t>
            </a:r>
            <a:r>
              <a:rPr lang="it-IT" sz="1800" b="1" dirty="0"/>
              <a:t> </a:t>
            </a:r>
            <a:r>
              <a:rPr lang="it-IT" sz="1800" b="1" dirty="0" smtClean="0"/>
              <a:t>non esclusi dal </a:t>
            </a:r>
            <a:r>
              <a:rPr lang="it-IT" sz="1800" b="1" dirty="0"/>
              <a:t>bando)</a:t>
            </a:r>
          </a:p>
          <a:p>
            <a:pPr lvl="2" indent="0"/>
            <a:r>
              <a:rPr lang="it-IT" sz="1800" dirty="0"/>
              <a:t>Bloccante se alla </a:t>
            </a:r>
            <a:r>
              <a:rPr lang="it-IT" sz="1800" b="1" dirty="0"/>
              <a:t>localizzazione in ZFU come selezionata dall’impresa </a:t>
            </a:r>
            <a:r>
              <a:rPr lang="it-IT" sz="1800" dirty="0"/>
              <a:t>non è associato almeno un codice </a:t>
            </a:r>
            <a:r>
              <a:rPr lang="it-IT" sz="1800" dirty="0" err="1"/>
              <a:t>ateco</a:t>
            </a:r>
            <a:r>
              <a:rPr lang="it-IT" sz="1800" dirty="0"/>
              <a:t> </a:t>
            </a:r>
            <a:r>
              <a:rPr lang="it-IT" sz="1800" dirty="0" smtClean="0"/>
              <a:t>ammissibile già presente o da attivare</a:t>
            </a:r>
            <a:endParaRPr lang="it-IT" sz="1800" dirty="0"/>
          </a:p>
          <a:p>
            <a:pPr marL="977900" lvl="1" indent="-457200">
              <a:buFont typeface="+mj-lt"/>
              <a:buAutoNum type="arabicPeriod" startAt="3"/>
            </a:pPr>
            <a:r>
              <a:rPr lang="it-IT" sz="1800" b="1" dirty="0"/>
              <a:t>Liquidazione/Fallimento </a:t>
            </a:r>
          </a:p>
          <a:p>
            <a:pPr lvl="2" indent="0"/>
            <a:r>
              <a:rPr lang="it-IT" sz="1800" dirty="0"/>
              <a:t>Bloccante se l’impresa si trova in uno seguenti stati: AMMINISTRAZIONE STRAORDINARIA, AMMINISTRAZIONE STRAORDINARIA SPECIALE, CONCORDATO PREVENTIVO, FALLIMENTO, LIQUIDAZIONE COATTA AMMINISTRATIVA</a:t>
            </a:r>
          </a:p>
          <a:p>
            <a:pPr lvl="2" indent="0"/>
            <a:endParaRPr lang="it-IT" sz="1800" dirty="0"/>
          </a:p>
          <a:p>
            <a:pPr lvl="2" indent="0"/>
            <a:endParaRPr lang="it-IT" sz="1800" b="1" dirty="0"/>
          </a:p>
          <a:p>
            <a:pPr lvl="1" indent="0"/>
            <a:endParaRPr lang="it-IT" sz="1200" b="1" dirty="0"/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408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999" y="315631"/>
            <a:ext cx="9156861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Un po’ di storia</a:t>
            </a:r>
            <a:endParaRPr lang="it-IT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6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279" y="9819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4519" y="1020628"/>
            <a:ext cx="4912302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ea typeface="Kozuka Gothic Pro L"/>
              </a:rPr>
              <a:t>ZFU ad oggi </a:t>
            </a:r>
            <a:r>
              <a:rPr lang="it-IT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Kozuka Gothic Pro L"/>
              </a:rPr>
              <a:t>(numero per Area)</a:t>
            </a:r>
            <a:endParaRPr lang="it-IT" b="1" dirty="0">
              <a:solidFill>
                <a:schemeClr val="tx2">
                  <a:lumMod val="40000"/>
                  <a:lumOff val="60000"/>
                </a:schemeClr>
              </a:solidFill>
              <a:ea typeface="Kozuka Gothic Pro 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2850" y="1037353"/>
            <a:ext cx="4537163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ea typeface="Kozuka Gothic Pro L"/>
              </a:rPr>
              <a:t>Nuove ZFU </a:t>
            </a:r>
            <a:r>
              <a:rPr lang="it-IT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Kozuka Gothic Pro L"/>
              </a:rPr>
              <a:t>(Legge di Stabilità 2016)</a:t>
            </a:r>
            <a:endParaRPr lang="it-IT" b="1" dirty="0">
              <a:solidFill>
                <a:schemeClr val="tx2">
                  <a:lumMod val="40000"/>
                  <a:lumOff val="60000"/>
                </a:schemeClr>
              </a:solidFill>
              <a:ea typeface="Kozuka Gothic Pro 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" r="8495" b="803"/>
          <a:stretch/>
        </p:blipFill>
        <p:spPr>
          <a:xfrm>
            <a:off x="5600590" y="1455312"/>
            <a:ext cx="4788000" cy="53244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1" name="Gruppo 10"/>
          <p:cNvGrpSpPr/>
          <p:nvPr/>
        </p:nvGrpSpPr>
        <p:grpSpPr>
          <a:xfrm>
            <a:off x="249979" y="1442444"/>
            <a:ext cx="5206192" cy="5337281"/>
            <a:chOff x="249979" y="1442444"/>
            <a:chExt cx="5206192" cy="533728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979" y="1442444"/>
              <a:ext cx="5206192" cy="533728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23"/>
            <a:stretch/>
          </p:blipFill>
          <p:spPr>
            <a:xfrm>
              <a:off x="3313066" y="1452851"/>
              <a:ext cx="2130226" cy="265823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16247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20000" y="308679"/>
            <a:ext cx="9300300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006C9A"/>
                </a:solidFill>
              </a:rPr>
              <a:t>Focus Dati Registro Imprese: </a:t>
            </a:r>
            <a:br>
              <a:rPr lang="it-IT" dirty="0">
                <a:solidFill>
                  <a:srgbClr val="006C9A"/>
                </a:solidFill>
              </a:rPr>
            </a:br>
            <a:r>
              <a:rPr lang="it-IT" dirty="0">
                <a:solidFill>
                  <a:srgbClr val="006C9A"/>
                </a:solidFill>
              </a:rPr>
              <a:t>Interfaccia Controlli Bloccanti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fld id="{FBEE2D5E-C198-4E98-B627-847D11977645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720000" y="1162878"/>
            <a:ext cx="9427852" cy="5436705"/>
            <a:chOff x="720000" y="1162878"/>
            <a:chExt cx="9427852" cy="5436705"/>
          </a:xfrm>
        </p:grpSpPr>
        <p:pic>
          <p:nvPicPr>
            <p:cNvPr id="6" name="Immagin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20000" y="1162878"/>
              <a:ext cx="9427852" cy="5436705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368" y="3649663"/>
              <a:ext cx="885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1927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fld id="{FBEE2D5E-C198-4E98-B627-847D11977645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688975" y="1025207"/>
            <a:ext cx="9093200" cy="5527993"/>
            <a:chOff x="688975" y="1025207"/>
            <a:chExt cx="9093200" cy="5527993"/>
          </a:xfrm>
        </p:grpSpPr>
        <p:pic>
          <p:nvPicPr>
            <p:cNvPr id="15" name="Immagine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88975" y="1025207"/>
              <a:ext cx="9093200" cy="5527993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9500" y="2071040"/>
              <a:ext cx="1981200" cy="398843"/>
            </a:xfrm>
            <a:prstGeom prst="rect">
              <a:avLst/>
            </a:prstGeom>
          </p:spPr>
        </p:pic>
      </p:grpSp>
      <p:sp>
        <p:nvSpPr>
          <p:cNvPr id="17" name="Rettangolo 16"/>
          <p:cNvSpPr/>
          <p:nvPr/>
        </p:nvSpPr>
        <p:spPr>
          <a:xfrm>
            <a:off x="304800" y="186247"/>
            <a:ext cx="53435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6C9A"/>
                </a:solidFill>
              </a:rPr>
              <a:t>Invio Istanza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 rot="20729809">
            <a:off x="6913736" y="5755053"/>
            <a:ext cx="3108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6C9A"/>
                </a:solidFill>
              </a:rPr>
              <a:t>Non serve marca da bollo!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5325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999" y="315631"/>
            <a:ext cx="9156861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Un po’ di numeri</a:t>
            </a:r>
            <a:endParaRPr lang="it-IT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6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5921972"/>
              </p:ext>
            </p:extLst>
          </p:nvPr>
        </p:nvGraphicFramePr>
        <p:xfrm>
          <a:off x="719999" y="1259163"/>
          <a:ext cx="9256712" cy="5498960"/>
        </p:xfrm>
        <a:graphic>
          <a:graphicData uri="http://schemas.openxmlformats.org/drawingml/2006/table">
            <a:tbl>
              <a:tblPr firstRow="1" firstCol="1" lastRow="1" bandRow="1" bandCol="1">
                <a:tableStyleId>{69012ECD-51FC-41F1-AA8D-1B2483CD663E}</a:tableStyleId>
              </a:tblPr>
              <a:tblGrid>
                <a:gridCol w="2044172"/>
                <a:gridCol w="1576005"/>
                <a:gridCol w="2651397"/>
                <a:gridCol w="1798498"/>
                <a:gridCol w="1186640"/>
              </a:tblGrid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 dirty="0">
                          <a:effectLst/>
                        </a:rPr>
                        <a:t>Localizzazione Zona Franca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 dirty="0">
                          <a:effectLst/>
                        </a:rPr>
                        <a:t>Numero imprese beneficiarie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 dirty="0">
                          <a:effectLst/>
                        </a:rPr>
                        <a:t>Totale agevolazioni concesse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 dirty="0">
                          <a:effectLst/>
                        </a:rPr>
                        <a:t>Concessione media 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>
                          <a:effectLst/>
                        </a:rPr>
                        <a:t>Numero ZFU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ABRUZZO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                       4.273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€ 86.601.892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€ 20.267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SARDEGNA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                       4.375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€ 124.954.308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€ 28.561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CALABRIA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                        2.038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€ 54.880.000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€ 26.928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CAMPANIA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                       3.265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€ 98.000.000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€ 30.015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PUGLIA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                        4.046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€ 58.800.000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€ 14.533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SICILIA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                        6.683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€ 181.785.861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€ 27.201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18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EMILIA ROMAGNA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                        1.770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€ 39.200.000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€ 22.147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LOMBARDIA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                           631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€ 4.900.000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€ 7.765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CENTRO ITALIA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                        6.479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€ 295.726.884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€ 45.644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  <a:tr h="5018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TOTALE COMPLESSIVO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                     33.560 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€ 944.848.945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>
                          <a:effectLst/>
                        </a:rPr>
                        <a:t>€ 28.154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400" u="none" strike="noStrike" dirty="0">
                          <a:effectLst/>
                        </a:rPr>
                        <a:t>50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18000" marB="3600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4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00" y="315631"/>
            <a:ext cx="5999456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Le 10 ZFU </a:t>
            </a:r>
            <a:endParaRPr lang="it-IT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6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4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153018"/>
              </p:ext>
            </p:extLst>
          </p:nvPr>
        </p:nvGraphicFramePr>
        <p:xfrm>
          <a:off x="1584696" y="1704109"/>
          <a:ext cx="7498608" cy="5026747"/>
        </p:xfrm>
        <a:graphic>
          <a:graphicData uri="http://schemas.openxmlformats.org/presentationml/2006/ole">
            <p:oleObj spid="_x0000_s1035" name="Foglio di lavoro" r:id="rId6" imgW="6309475" imgH="4229032" progId="Excel.Sheet.12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540327" y="960842"/>
            <a:ext cx="9410097" cy="103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Aft>
                <a:spcPts val="1200"/>
              </a:spcAft>
              <a:defRPr/>
            </a:pPr>
            <a:r>
              <a:rPr lang="it-IT" altLang="it-IT" dirty="0">
                <a:solidFill>
                  <a:schemeClr val="tx2">
                    <a:lumMod val="50000"/>
                  </a:schemeClr>
                </a:solidFill>
              </a:rPr>
              <a:t>Allocazione, ai sensi della delibera CIPE n. 14 dell’8 maggio 2009,  delle risorse (stanziate dalla legge di stabilità 2016 e da richiamare dalla perenzione amministrativa)</a:t>
            </a:r>
            <a:endParaRPr lang="it-IT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6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999" y="315631"/>
            <a:ext cx="9156861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I passaggi chiave per fare domanda</a:t>
            </a:r>
            <a:endParaRPr lang="it-IT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6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0" y="2390854"/>
            <a:ext cx="10688638" cy="2541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extBox 7"/>
          <p:cNvSpPr txBox="1"/>
          <p:nvPr/>
        </p:nvSpPr>
        <p:spPr>
          <a:xfrm>
            <a:off x="1816413" y="3822365"/>
            <a:ext cx="2326912" cy="148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88434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+mj-lt"/>
                <a:ea typeface="+mj-ea"/>
                <a:cs typeface="+mj-cs"/>
              </a:defRPr>
            </a:lvl1pPr>
            <a:lvl2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2pPr>
            <a:lvl3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3pPr>
            <a:lvl4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4pPr>
            <a:lvl5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5pPr>
            <a:lvl6pPr marL="398857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6pPr>
            <a:lvl7pPr marL="797736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7pPr>
            <a:lvl8pPr marL="1196597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8pPr>
            <a:lvl9pPr marL="1595471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9pPr>
          </a:lstStyle>
          <a:p>
            <a:pPr marL="438150" lvl="0" algn="ctr" defTabSz="914400">
              <a:lnSpc>
                <a:spcPct val="150000"/>
              </a:lnSpc>
              <a:buSzPct val="100000"/>
              <a:defRPr/>
            </a:pPr>
            <a:r>
              <a:rPr lang="it-IT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Dati della </a:t>
            </a:r>
          </a:p>
          <a:p>
            <a:pPr marL="438150" lvl="0" algn="ctr" defTabSz="914400">
              <a:lnSpc>
                <a:spcPct val="150000"/>
              </a:lnSpc>
              <a:buSzPct val="100000"/>
              <a:defRPr/>
            </a:pPr>
            <a:r>
              <a:rPr lang="it-IT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Domanda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94162" y="2642398"/>
            <a:ext cx="9782698" cy="5078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438150" defTabSz="914400">
              <a:lnSpc>
                <a:spcPct val="150000"/>
              </a:lnSpc>
              <a:buSzPct val="100000"/>
              <a:defRPr/>
            </a:pPr>
            <a:r>
              <a:rPr lang="it-IT" sz="1800" kern="0" dirty="0" smtClean="0">
                <a:solidFill>
                  <a:srgbClr val="646464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L’obiettivo </a:t>
            </a:r>
            <a:r>
              <a:rPr lang="it-IT" sz="1800" kern="0" dirty="0">
                <a:solidFill>
                  <a:srgbClr val="646464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del presente documento </a:t>
            </a:r>
            <a:r>
              <a:rPr lang="it-IT" sz="1800" kern="0" dirty="0" smtClean="0">
                <a:solidFill>
                  <a:srgbClr val="646464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è quello </a:t>
            </a:r>
            <a:r>
              <a:rPr lang="it-IT" sz="1800" kern="0" dirty="0">
                <a:solidFill>
                  <a:srgbClr val="646464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di illustrare:</a:t>
            </a:r>
          </a:p>
        </p:txBody>
      </p:sp>
      <p:cxnSp>
        <p:nvCxnSpPr>
          <p:cNvPr id="29" name="Connettore 1 28"/>
          <p:cNvCxnSpPr>
            <a:stCxn id="37" idx="2"/>
          </p:cNvCxnSpPr>
          <p:nvPr/>
        </p:nvCxnSpPr>
        <p:spPr>
          <a:xfrm flipH="1" flipV="1">
            <a:off x="1482436" y="3559618"/>
            <a:ext cx="6639262" cy="3978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1392059" y="3451934"/>
            <a:ext cx="180753" cy="1807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Ovale 32"/>
          <p:cNvSpPr/>
          <p:nvPr/>
        </p:nvSpPr>
        <p:spPr>
          <a:xfrm>
            <a:off x="2979869" y="3480691"/>
            <a:ext cx="180753" cy="1807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538345" y="3822365"/>
            <a:ext cx="1888179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algn="ctr" defTabSz="914400">
              <a:lnSpc>
                <a:spcPct val="150000"/>
              </a:lnSpc>
              <a:buSzPct val="100000"/>
              <a:defRPr/>
            </a:pPr>
            <a:r>
              <a:rPr lang="it-IT" sz="1600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Modalità di Autenticazione</a:t>
            </a:r>
            <a:endParaRPr lang="it-IT" sz="1600" kern="0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  <a:cs typeface="Arial" panose="020B0604020202020204" pitchFamily="34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6518204" y="3495770"/>
            <a:ext cx="180753" cy="1807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5408960" y="3764657"/>
            <a:ext cx="1888179" cy="77328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438150" algn="ctr" defTabSz="914400">
              <a:lnSpc>
                <a:spcPct val="150000"/>
              </a:lnSpc>
              <a:buSzPct val="100000"/>
              <a:defRPr/>
            </a:pPr>
            <a:r>
              <a:rPr lang="it-IT" sz="1600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Controlli Bloccanti</a:t>
            </a:r>
            <a:endParaRPr lang="it-IT" sz="1600" kern="0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  <a:cs typeface="Arial" panose="020B0604020202020204" pitchFamily="34" charset="0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8121698" y="3509024"/>
            <a:ext cx="180753" cy="1807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7012454" y="3764657"/>
            <a:ext cx="1888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algn="ctr" defTabSz="914400">
              <a:lnSpc>
                <a:spcPct val="150000"/>
              </a:lnSpc>
              <a:buSzPct val="100000"/>
              <a:defRPr/>
            </a:pPr>
            <a:r>
              <a:rPr lang="it-IT" sz="1600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Controlli non Bloccanti</a:t>
            </a:r>
            <a:endParaRPr lang="it-IT" sz="1600" kern="0" dirty="0">
              <a:solidFill>
                <a:srgbClr val="006C9A"/>
              </a:solidFill>
              <a:latin typeface="Kozuka Gothic Pro M" pitchFamily="34" charset="-128"/>
              <a:ea typeface="Kozuka Gothic Pro M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Box 7"/>
          <p:cNvSpPr txBox="1"/>
          <p:nvPr/>
        </p:nvSpPr>
        <p:spPr>
          <a:xfrm>
            <a:off x="3589848" y="3822360"/>
            <a:ext cx="2326912" cy="148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88434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+mj-lt"/>
                <a:ea typeface="+mj-ea"/>
                <a:cs typeface="+mj-cs"/>
              </a:defRPr>
            </a:lvl1pPr>
            <a:lvl2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2pPr>
            <a:lvl3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3pPr>
            <a:lvl4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4pPr>
            <a:lvl5pPr defTabSz="8884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646464"/>
                </a:solidFill>
                <a:latin typeface="EYInterstate" pitchFamily="2" charset="0"/>
              </a:defRPr>
            </a:lvl5pPr>
            <a:lvl6pPr marL="398857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6pPr>
            <a:lvl7pPr marL="797736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7pPr>
            <a:lvl8pPr marL="1196597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8pPr>
            <a:lvl9pPr marL="1595471" defTabSz="88914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2"/>
                </a:solidFill>
                <a:latin typeface="EYInterstate" pitchFamily="2" charset="0"/>
              </a:defRPr>
            </a:lvl9pPr>
          </a:lstStyle>
          <a:p>
            <a:pPr marL="438150" lvl="0" algn="ctr" defTabSz="914400">
              <a:lnSpc>
                <a:spcPct val="150000"/>
              </a:lnSpc>
              <a:buSzPct val="100000"/>
              <a:defRPr/>
            </a:pPr>
            <a:r>
              <a:rPr lang="it-IT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Flussi della </a:t>
            </a:r>
          </a:p>
          <a:p>
            <a:pPr marL="438150" lvl="0" algn="ctr" defTabSz="914400">
              <a:lnSpc>
                <a:spcPct val="150000"/>
              </a:lnSpc>
              <a:buSzPct val="100000"/>
              <a:defRPr/>
            </a:pPr>
            <a:r>
              <a:rPr lang="it-IT" kern="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Domanda</a:t>
            </a:r>
          </a:p>
        </p:txBody>
      </p:sp>
      <p:sp>
        <p:nvSpPr>
          <p:cNvPr id="40" name="Ovale 39"/>
          <p:cNvSpPr/>
          <p:nvPr/>
        </p:nvSpPr>
        <p:spPr>
          <a:xfrm>
            <a:off x="4753304" y="3480686"/>
            <a:ext cx="180753" cy="1807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27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99" y="315631"/>
            <a:ext cx="9156861" cy="430887"/>
          </a:xfrm>
        </p:spPr>
        <p:txBody>
          <a:bodyPr>
            <a:noAutofit/>
          </a:bodyPr>
          <a:lstStyle/>
          <a:p>
            <a:pPr algn="l"/>
            <a:r>
              <a:rPr lang="it-IT" sz="2400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L’interfaccia di accesso alla Scrivania Misure </a:t>
            </a:r>
          </a:p>
        </p:txBody>
      </p:sp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18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20F5488-229B-4A0E-ABF1-9847786D3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2255"/>
            <a:ext cx="10688638" cy="5678339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2535539" y="3377695"/>
            <a:ext cx="2234170" cy="526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65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09164" y="1061818"/>
            <a:ext cx="9540000" cy="5775400"/>
          </a:xfrm>
        </p:spPr>
        <p:txBody>
          <a:bodyPr numCol="1">
            <a:normAutofit/>
          </a:bodyPr>
          <a:lstStyle/>
          <a:p>
            <a:pPr algn="just"/>
            <a:r>
              <a:rPr lang="it-IT" sz="2000" dirty="0">
                <a:latin typeface="+mn-lt"/>
              </a:rPr>
              <a:t>Il sistema permette l’autenticazione di Legali Rappresentanti e Delegati in possesso di </a:t>
            </a:r>
            <a:r>
              <a:rPr lang="it-IT" sz="2000" b="1" dirty="0">
                <a:latin typeface="+mn-lt"/>
              </a:rPr>
              <a:t>Carta Nazionale dei Servizi* </a:t>
            </a:r>
            <a:r>
              <a:rPr lang="it-IT" sz="2000" dirty="0">
                <a:latin typeface="+mn-lt"/>
              </a:rPr>
              <a:t>di imprese correttamente iscritte al Registro delle Imprese </a:t>
            </a:r>
            <a:r>
              <a:rPr lang="it-IT" sz="2000" i="1" dirty="0">
                <a:latin typeface="+mn-lt"/>
              </a:rPr>
              <a:t>(No Cancellate e No </a:t>
            </a:r>
            <a:r>
              <a:rPr lang="it-IT" sz="2000" i="1" dirty="0" err="1">
                <a:latin typeface="+mn-lt"/>
              </a:rPr>
              <a:t>only</a:t>
            </a:r>
            <a:r>
              <a:rPr lang="it-IT" sz="2000" i="1" dirty="0">
                <a:latin typeface="+mn-lt"/>
              </a:rPr>
              <a:t> REA)</a:t>
            </a:r>
            <a:r>
              <a:rPr lang="it-IT" sz="2000" dirty="0">
                <a:latin typeface="+mn-lt"/>
              </a:rPr>
              <a:t>:</a:t>
            </a:r>
          </a:p>
          <a:p>
            <a:pPr algn="just"/>
            <a:endParaRPr lang="it-IT" sz="20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 dirty="0">
                <a:latin typeface="+mn-lt"/>
              </a:rPr>
              <a:t>Flusso controllo Legale Rappresentate</a:t>
            </a:r>
            <a:r>
              <a:rPr lang="it-IT" sz="2000" dirty="0">
                <a:latin typeface="+mn-lt"/>
              </a:rPr>
              <a:t>: il sistema consente la compilazione del modulo di istanza solo per le imprese di cui è legale rappresentante come risulta da </a:t>
            </a:r>
            <a:r>
              <a:rPr lang="it-IT" sz="2000" b="1" dirty="0">
                <a:latin typeface="+mn-lt"/>
              </a:rPr>
              <a:t>controlli su dati Registro Imprese</a:t>
            </a:r>
            <a:r>
              <a:rPr lang="it-IT" sz="2000" dirty="0">
                <a:latin typeface="+mn-lt"/>
              </a:rPr>
              <a:t>.</a:t>
            </a:r>
            <a:br>
              <a:rPr lang="it-IT" sz="2000" dirty="0">
                <a:latin typeface="+mn-lt"/>
              </a:rPr>
            </a:br>
            <a:endParaRPr lang="it-IT" sz="20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b="1" dirty="0">
                <a:latin typeface="+mn-lt"/>
              </a:rPr>
              <a:t>Flusso controllo delegato</a:t>
            </a:r>
            <a:r>
              <a:rPr lang="it-IT" sz="2000" dirty="0">
                <a:latin typeface="+mn-lt"/>
              </a:rPr>
              <a:t>: il sistema consente la compilazione del modulo di istanza solo per le imprese per cui gli è stato conferito dal rappresentante legale potere di rappresentanza tramite CNS.</a:t>
            </a:r>
            <a:br>
              <a:rPr lang="it-IT" sz="2000" dirty="0">
                <a:latin typeface="+mn-lt"/>
              </a:rPr>
            </a:br>
            <a:endParaRPr lang="it-IT" sz="2000" dirty="0"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2000" b="1" dirty="0" err="1">
                <a:latin typeface="+mn-lt"/>
              </a:rPr>
              <a:t>Profilazione</a:t>
            </a:r>
            <a:r>
              <a:rPr lang="it-IT" sz="2000" b="1" dirty="0">
                <a:latin typeface="+mn-lt"/>
              </a:rPr>
              <a:t> Utente</a:t>
            </a:r>
            <a:r>
              <a:rPr lang="it-IT" sz="2000" dirty="0">
                <a:latin typeface="+mn-lt"/>
              </a:rPr>
              <a:t>: i dati di tale sezione coincidono con i dati del firmatario nel modulo di istanza.</a:t>
            </a:r>
          </a:p>
          <a:p>
            <a:pPr marL="392400" indent="0" algn="just">
              <a:buNone/>
            </a:pPr>
            <a:r>
              <a:rPr lang="it-IT" sz="2000" dirty="0">
                <a:latin typeface="+mn-lt"/>
              </a:rPr>
              <a:t>Il sistema permette l’autenticazione dei professionisti in possesso di Carta Nazionale dei Servizi* con PEC così come risulta dal Registro INI-PEC</a:t>
            </a:r>
          </a:p>
          <a:p>
            <a:pPr marL="0" indent="0" algn="just">
              <a:buNone/>
            </a:pPr>
            <a:endParaRPr lang="it-IT" sz="2000" dirty="0">
              <a:latin typeface="+mn-lt"/>
            </a:endParaRPr>
          </a:p>
          <a:p>
            <a:pPr marL="0" indent="0" algn="just"/>
            <a:endParaRPr lang="it-IT" sz="2000" b="1" dirty="0">
              <a:latin typeface="+mn-lt"/>
            </a:endParaRPr>
          </a:p>
          <a:p>
            <a:pPr marL="0" lvl="1" indent="0" algn="just">
              <a:buNone/>
            </a:pPr>
            <a:endParaRPr lang="it-IT" sz="1200" dirty="0">
              <a:latin typeface="+mn-lt"/>
            </a:endParaRPr>
          </a:p>
          <a:p>
            <a:pPr marL="0" lvl="1" indent="0" algn="just">
              <a:buNone/>
            </a:pPr>
            <a:endParaRPr lang="it-IT" sz="1200" dirty="0">
              <a:latin typeface="+mn-lt"/>
            </a:endParaRPr>
          </a:p>
          <a:p>
            <a:pPr marL="0" indent="0" algn="just"/>
            <a:endParaRPr lang="it-IT" sz="2000" dirty="0">
              <a:latin typeface="+mn-lt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006C9A"/>
                </a:solidFill>
              </a:rPr>
              <a:t>Flussi di Autenticazione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fld id="{FBEE2D5E-C198-4E98-B627-847D1197764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0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391" y="1143000"/>
            <a:ext cx="7744141" cy="511046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6540632" y="4810747"/>
            <a:ext cx="2241550" cy="48577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it-IT" sz="800" kern="12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Quando l’utente è legale rappresentante di un’impresa  potrà selezionare il codice fiscale dell’impresa e aggiungerla al sistema</a:t>
            </a:r>
            <a:endParaRPr lang="it-IT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Fumetto 1 7"/>
          <p:cNvSpPr/>
          <p:nvPr/>
        </p:nvSpPr>
        <p:spPr>
          <a:xfrm>
            <a:off x="1480896" y="5395912"/>
            <a:ext cx="2178050" cy="44132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it-IT" sz="800" kern="12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Questo pulsante permette di condurre l’utente alla sezione di inserimento dei delegati </a:t>
            </a:r>
            <a:endParaRPr lang="it-IT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Titolo 4"/>
          <p:cNvSpPr txBox="1">
            <a:spLocks/>
          </p:cNvSpPr>
          <p:nvPr/>
        </p:nvSpPr>
        <p:spPr>
          <a:xfrm>
            <a:off x="720000" y="176708"/>
            <a:ext cx="5053258" cy="430887"/>
          </a:xfrm>
          <a:prstGeom prst="rect">
            <a:avLst/>
          </a:prstGeom>
        </p:spPr>
        <p:txBody>
          <a:bodyPr vert="horz" lIns="104210" tIns="52105" rIns="104210" bIns="52105" rtlCol="0" anchor="ctr">
            <a:normAutofit fontScale="90000" lnSpcReduction="20000"/>
          </a:bodyPr>
          <a:lstStyle>
            <a:lvl1pPr algn="ctr" defTabSz="10421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it-IT" dirty="0">
                <a:solidFill>
                  <a:srgbClr val="006C9A"/>
                </a:solidFill>
              </a:rPr>
              <a:t>Il profilo dell’utente</a:t>
            </a:r>
          </a:p>
        </p:txBody>
      </p:sp>
      <p:sp>
        <p:nvSpPr>
          <p:cNvPr id="1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83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841"/>
            <a:ext cx="7857111" cy="3138223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7628035" y="1335011"/>
            <a:ext cx="3030776" cy="5556297"/>
            <a:chOff x="4179825" y="1279517"/>
            <a:chExt cx="3030776" cy="555629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/>
            <a:srcRect t="1126"/>
            <a:stretch/>
          </p:blipFill>
          <p:spPr>
            <a:xfrm>
              <a:off x="4179825" y="1279517"/>
              <a:ext cx="3030776" cy="5556297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5610687" y="4394447"/>
              <a:ext cx="807868" cy="390617"/>
            </a:xfrm>
            <a:prstGeom prst="rect">
              <a:avLst/>
            </a:prstGeom>
            <a:solidFill>
              <a:srgbClr val="2FA4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414707" y="4715556"/>
              <a:ext cx="1258124" cy="390617"/>
            </a:xfrm>
            <a:prstGeom prst="rect">
              <a:avLst/>
            </a:prstGeom>
            <a:solidFill>
              <a:srgbClr val="2FA4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999" y="315631"/>
            <a:ext cx="9156861" cy="430887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La Scrivania Misure</a:t>
            </a:r>
          </a:p>
        </p:txBody>
      </p:sp>
      <p:sp>
        <p:nvSpPr>
          <p:cNvPr id="32" name="Segnaposto piè di pagina 7"/>
          <p:cNvSpPr txBox="1">
            <a:spLocks/>
          </p:cNvSpPr>
          <p:nvPr/>
        </p:nvSpPr>
        <p:spPr>
          <a:xfrm>
            <a:off x="8062086" y="7225058"/>
            <a:ext cx="188833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Roma,  06 novembre2015</a:t>
            </a:r>
          </a:p>
        </p:txBody>
      </p:sp>
      <p:sp>
        <p:nvSpPr>
          <p:cNvPr id="21" name="Segnaposto numero diapositiva 6"/>
          <p:cNvSpPr txBox="1">
            <a:spLocks/>
          </p:cNvSpPr>
          <p:nvPr/>
        </p:nvSpPr>
        <p:spPr>
          <a:xfrm>
            <a:off x="9588500" y="7084637"/>
            <a:ext cx="671513" cy="492125"/>
          </a:xfrm>
          <a:prstGeom prst="rect">
            <a:avLst/>
          </a:prstGeom>
        </p:spPr>
        <p:txBody>
          <a:bodyPr vert="horz" lIns="104210" tIns="52105" rIns="104210" bIns="52105" rtlCol="0" anchor="ctr"/>
          <a:lstStyle>
            <a:defPPr>
              <a:defRPr lang="it-IT"/>
            </a:defPPr>
            <a:lvl1pPr algn="r" defTabSz="5207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FBEE2D5E-C198-4E98-B627-847D1197764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03300" y="7017309"/>
            <a:ext cx="43307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it-IT" sz="1400" i="1" dirty="0">
                <a:noFill/>
                <a:effectLst>
                  <a:reflection blurRad="6350" stA="55000" endA="300" endPos="45500" dir="5400000" sy="-100000" algn="bl" rotWithShape="0"/>
                </a:effectLst>
                <a:hlinkClick r:id="rId5"/>
              </a:rPr>
              <a:t>agevolazionidgiai.invitalia.it</a:t>
            </a:r>
            <a:endParaRPr lang="it-IT" sz="1400" i="1" dirty="0"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49" y="263083"/>
            <a:ext cx="3195664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628036" y="4287914"/>
            <a:ext cx="2900882" cy="25922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030" y="4438562"/>
            <a:ext cx="18859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352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17049</TotalTime>
  <Words>612</Words>
  <Application>Microsoft Office PowerPoint</Application>
  <PresentationFormat>Personalizzato</PresentationFormat>
  <Paragraphs>192</Paragraphs>
  <Slides>21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Tema di Office</vt:lpstr>
      <vt:lpstr>Foglio di lavoro</vt:lpstr>
      <vt:lpstr>Diapositiva 1</vt:lpstr>
      <vt:lpstr>Un po’ di storia</vt:lpstr>
      <vt:lpstr>Un po’ di numeri</vt:lpstr>
      <vt:lpstr>Le 10 ZFU </vt:lpstr>
      <vt:lpstr>I passaggi chiave per fare domanda</vt:lpstr>
      <vt:lpstr>L’interfaccia di accesso alla Scrivania Misure </vt:lpstr>
      <vt:lpstr>Flussi di Autenticazione</vt:lpstr>
      <vt:lpstr>Diapositiva 8</vt:lpstr>
      <vt:lpstr>La Scrivania Misure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Controlli sui dati e sulle dichiarazioni</vt:lpstr>
      <vt:lpstr>Focus Dati Registro Imprese: Controlli Bloccanti</vt:lpstr>
      <vt:lpstr>Focus Dati Registro Imprese:  Interfaccia Controlli Bloccanti</vt:lpstr>
      <vt:lpstr>Diapositiva 21</vt:lpstr>
    </vt:vector>
  </TitlesOfParts>
  <Company>Infocamere S.c.p.a.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Valued Acer Customer</dc:creator>
  <cp:lastModifiedBy>comune</cp:lastModifiedBy>
  <cp:revision>658</cp:revision>
  <cp:lastPrinted>2015-09-09T14:12:10Z</cp:lastPrinted>
  <dcterms:created xsi:type="dcterms:W3CDTF">2014-11-20T16:26:50Z</dcterms:created>
  <dcterms:modified xsi:type="dcterms:W3CDTF">2018-04-13T12:19:31Z</dcterms:modified>
</cp:coreProperties>
</file>